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4"/>
  </p:sldMasterIdLst>
  <p:notesMasterIdLst>
    <p:notesMasterId r:id="rId9"/>
  </p:notesMasterIdLst>
  <p:sldIdLst>
    <p:sldId id="267" r:id="rId5"/>
    <p:sldId id="269" r:id="rId6"/>
    <p:sldId id="270" r:id="rId7"/>
    <p:sldId id="266" r:id="rId8"/>
  </p:sldIdLst>
  <p:sldSz cx="9906000" cy="6858000" type="A4"/>
  <p:notesSz cx="7104063" cy="10234613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rebuchet MS" panose="020B060302020202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326" userDrawn="1">
          <p15:clr>
            <a:srgbClr val="A4A3A4"/>
          </p15:clr>
        </p15:guide>
        <p15:guide id="2" orient="horz" pos="2523" userDrawn="1">
          <p15:clr>
            <a:srgbClr val="A4A3A4"/>
          </p15:clr>
        </p15:guide>
        <p15:guide id="3" pos="2031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권학 이" initials="권이" lastIdx="0" clrIdx="0">
    <p:extLst>
      <p:ext uri="{19B8F6BF-5375-455C-9EA6-DF929625EA0E}">
        <p15:presenceInfo xmlns:p15="http://schemas.microsoft.com/office/powerpoint/2012/main" userId="권학 이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588F"/>
    <a:srgbClr val="004960"/>
    <a:srgbClr val="C8C3EB"/>
    <a:srgbClr val="FFFAEF"/>
    <a:srgbClr val="0089B4"/>
    <a:srgbClr val="53EBFF"/>
    <a:srgbClr val="3F3399"/>
    <a:srgbClr val="C0DEF6"/>
    <a:srgbClr val="E480DD"/>
    <a:srgbClr val="4437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01" autoAdjust="0"/>
    <p:restoredTop sz="95092" autoAdjust="0"/>
  </p:normalViewPr>
  <p:slideViewPr>
    <p:cSldViewPr>
      <p:cViewPr varScale="1">
        <p:scale>
          <a:sx n="108" d="100"/>
          <a:sy n="108" d="100"/>
        </p:scale>
        <p:origin x="762" y="114"/>
      </p:cViewPr>
      <p:guideLst>
        <p:guide pos="2326"/>
        <p:guide orient="horz" pos="2523"/>
        <p:guide pos="2031"/>
        <p:guide orient="horz" pos="2364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0.png>
</file>

<file path=ppt/media/image1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r">
              <a:defRPr sz="1200"/>
            </a:lvl1pPr>
          </a:lstStyle>
          <a:p>
            <a:fld id="{D6F2A6BE-F606-4166-A771-AB61F354E65F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58863" y="1279525"/>
            <a:ext cx="4986337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23" tIns="47362" rIns="94723" bIns="473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9" y="4925411"/>
            <a:ext cx="5683250" cy="4029879"/>
          </a:xfrm>
          <a:prstGeom prst="rect">
            <a:avLst/>
          </a:prstGeom>
        </p:spPr>
        <p:txBody>
          <a:bodyPr vert="horz" lIns="94723" tIns="47362" rIns="94723" bIns="4736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r">
              <a:defRPr sz="1200"/>
            </a:lvl1pPr>
          </a:lstStyle>
          <a:p>
            <a:fld id="{5BFFDCEA-5A7C-485B-96A4-CF25CDB78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81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83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96000"/>
            <a:ext cx="9114471" cy="12001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2pPr>
            <a:lvl3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3pPr>
            <a:lvl4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4pPr>
            <a:lvl5pPr>
              <a:defRPr lang="en-US" dirty="0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000" y="828000"/>
            <a:ext cx="9144000" cy="360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0070C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3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26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6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9114472" cy="1148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3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906000" cy="4423410"/>
          </a:xfrm>
        </p:spPr>
        <p:txBody>
          <a:bodyPr anchor="b"/>
          <a:lstStyle>
            <a:lvl1pPr>
              <a:defRPr sz="6000">
                <a:solidFill>
                  <a:srgbClr val="EFF4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2960" y="4589465"/>
            <a:ext cx="462684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9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4410" y="6583680"/>
            <a:ext cx="7429500" cy="229237"/>
          </a:xfrm>
        </p:spPr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07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0" y="1008000"/>
            <a:ext cx="4495801" cy="4351338"/>
          </a:xfrm>
          <a:solidFill>
            <a:schemeClr val="bg1"/>
          </a:solidFill>
          <a:effectLst>
            <a:softEdge rad="63500"/>
          </a:effectLst>
        </p:spPr>
        <p:txBody>
          <a:bodyPr vert="horz" wrap="square" lIns="144000" tIns="108000" rIns="144000" bIns="108000" rtlCol="0">
            <a:noAutofit/>
          </a:bodyPr>
          <a:lstStyle>
            <a:lvl1pPr>
              <a:defRPr lang="en-US" sz="2400"/>
            </a:lvl1pPr>
            <a:lvl2pPr marL="263525" indent="-128588">
              <a:defRPr lang="en-US" sz="2000"/>
            </a:lvl2pPr>
            <a:lvl3pPr marL="355600" indent="-136525">
              <a:defRPr lang="en-US"/>
            </a:lvl3pPr>
            <a:lvl4pPr marL="447675" indent="-130175">
              <a:defRPr lang="en-US"/>
            </a:lvl4pPr>
            <a:lvl5pPr marL="538163" indent="-136525"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40000" y="1008000"/>
            <a:ext cx="4494846" cy="4351338"/>
          </a:xfrm>
        </p:spPr>
        <p:txBody>
          <a:bodyPr wrap="square"/>
          <a:lstStyle>
            <a:lvl1pPr>
              <a:defRPr sz="2400"/>
            </a:lvl1pPr>
            <a:lvl2pPr marL="263525" indent="-136525">
              <a:defRPr sz="2000"/>
            </a:lvl2pPr>
            <a:lvl3pPr marL="355600" indent="-136525">
              <a:defRPr sz="2000"/>
            </a:lvl3pPr>
            <a:lvl4pPr marL="447675" indent="-138113">
              <a:defRPr sz="1800"/>
            </a:lvl4pPr>
            <a:lvl5pPr marL="538163" indent="-136525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2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000" y="1296000"/>
            <a:ext cx="4320000" cy="36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1296000"/>
            <a:ext cx="4320000" cy="3636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8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8A76-5C03-4EDB-940A-6E1247BD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460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9" y="1007999"/>
            <a:ext cx="9149759" cy="1376885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 </a:t>
            </a:r>
            <a:r>
              <a:rPr lang="en-US" altLang="ko-KR" dirty="0" err="1"/>
              <a:t>Kopub</a:t>
            </a:r>
            <a:r>
              <a:rPr lang="ko-KR" altLang="en-US" dirty="0"/>
              <a:t> </a:t>
            </a:r>
            <a:r>
              <a:rPr lang="ko-KR" altLang="en-US" dirty="0" err="1"/>
              <a:t>돋음체</a:t>
            </a:r>
            <a:r>
              <a:rPr lang="ko-KR" altLang="en-US" dirty="0"/>
              <a:t> </a:t>
            </a:r>
            <a:r>
              <a:rPr lang="en-US" altLang="ko-KR" dirty="0"/>
              <a:t>+ Calibri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4568" y="6537960"/>
            <a:ext cx="7359342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0000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r>
              <a:rPr lang="en-US"/>
              <a:t>Qunova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500" y="6537960"/>
            <a:ext cx="93725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fld id="{C95CE319-8500-4D0B-917C-F9D2D394D5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그림 8">
            <a:extLst>
              <a:ext uri="{FF2B5EF4-FFF2-40B4-BE49-F238E27FC236}">
                <a16:creationId xmlns:a16="http://schemas.microsoft.com/office/drawing/2014/main" id="{396F3671-D86D-469B-930D-33BE06EFB34D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13"/>
          <a:srcRect l="11053" t="25677" r="21852" b="15666"/>
          <a:stretch/>
        </p:blipFill>
        <p:spPr>
          <a:xfrm>
            <a:off x="1" y="6457712"/>
            <a:ext cx="740532" cy="4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3" r:id="rId3"/>
    <p:sldLayoutId id="2147483661" r:id="rId4"/>
    <p:sldLayoutId id="2147483664" r:id="rId5"/>
    <p:sldLayoutId id="2147483665" r:id="rId6"/>
    <p:sldLayoutId id="2147483666" r:id="rId7"/>
    <p:sldLayoutId id="2147483667" r:id="rId8"/>
    <p:sldLayoutId id="2147483671" r:id="rId9"/>
    <p:sldLayoutId id="2147483670" r:id="rId10"/>
    <p:sldLayoutId id="2147483669" r:id="rId11"/>
  </p:sldLayoutIdLst>
  <p:hf hdr="0" dt="0"/>
  <p:txStyles>
    <p:titleStyle>
      <a:lvl1pPr marL="354013" indent="0"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2332038" algn="l"/>
        </a:tabLst>
        <a:defRPr sz="4400" kern="1200">
          <a:solidFill>
            <a:schemeClr val="bg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buFont typeface="Calibri" panose="020F0502020204030204" pitchFamily="34" charset="0"/>
        <a:buChar char=" "/>
        <a:defRPr lang="en-US" sz="2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36353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4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2pPr>
      <a:lvl3pPr marL="631825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0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3pPr>
      <a:lvl4pPr marL="901700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4pPr>
      <a:lvl5pPr marL="116998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1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5" name="바닥글 개체 틀 3">
            <a:extLst>
              <a:ext uri="{FF2B5EF4-FFF2-40B4-BE49-F238E27FC236}">
                <a16:creationId xmlns:a16="http://schemas.microsoft.com/office/drawing/2014/main" id="{72949786-F669-4F56-AEC0-6B36FE6F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31" name="그래픽 30" descr="랩톱">
            <a:extLst>
              <a:ext uri="{FF2B5EF4-FFF2-40B4-BE49-F238E27FC236}">
                <a16:creationId xmlns:a16="http://schemas.microsoft.com/office/drawing/2014/main" id="{56FDE87F-176D-4318-A505-84B8F3ADE0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580" b="18398"/>
          <a:stretch/>
        </p:blipFill>
        <p:spPr>
          <a:xfrm>
            <a:off x="164468" y="2183294"/>
            <a:ext cx="4490448" cy="244763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5C11D-8178-40D9-A52C-FFD8725B79C2}"/>
              </a:ext>
            </a:extLst>
          </p:cNvPr>
          <p:cNvSpPr/>
          <p:nvPr/>
        </p:nvSpPr>
        <p:spPr>
          <a:xfrm>
            <a:off x="4643334" y="3359490"/>
            <a:ext cx="2664296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run-time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19FC3D-B0F9-41B0-A3F0-FE2CE4FC2820}"/>
              </a:ext>
            </a:extLst>
          </p:cNvPr>
          <p:cNvSpPr/>
          <p:nvPr/>
        </p:nvSpPr>
        <p:spPr>
          <a:xfrm>
            <a:off x="3836876" y="2366667"/>
            <a:ext cx="3024335" cy="77711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QML – What we expect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243533B-A53A-4E87-9288-4020376E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988840"/>
          </a:xfrm>
        </p:spPr>
        <p:txBody>
          <a:bodyPr>
            <a:normAutofit/>
          </a:bodyPr>
          <a:lstStyle/>
          <a:p>
            <a:r>
              <a:rPr lang="en-US" altLang="ko-KR" dirty="0"/>
              <a:t>Hackathon 2021: </a:t>
            </a:r>
            <a:r>
              <a:rPr lang="en-US" altLang="ko-KR" dirty="0" err="1"/>
              <a:t>Rigetti</a:t>
            </a:r>
            <a:r>
              <a:rPr lang="en-US" altLang="ko-KR" dirty="0"/>
              <a:t> Challenge</a:t>
            </a:r>
            <a:br>
              <a:rPr lang="en-US" altLang="ko-KR" dirty="0"/>
            </a:b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en-US" altLang="ko-KR" sz="3200" dirty="0">
                <a:solidFill>
                  <a:srgbClr val="FF0000"/>
                </a:solidFill>
              </a:rPr>
              <a:t>Quantum Machine Learning (QML) for COVID-19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8" name="그림 7" descr="디지털 큐브 디자인">
            <a:extLst>
              <a:ext uri="{FF2B5EF4-FFF2-40B4-BE49-F238E27FC236}">
                <a16:creationId xmlns:a16="http://schemas.microsoft.com/office/drawing/2014/main" id="{7257C6AF-5AC5-4E27-BDFC-54D9185D4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86" y="2338701"/>
            <a:ext cx="2488212" cy="186595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2F3FC09-0E5D-48FF-AB4E-32EE67BAF598}"/>
              </a:ext>
            </a:extLst>
          </p:cNvPr>
          <p:cNvSpPr/>
          <p:nvPr/>
        </p:nvSpPr>
        <p:spPr>
          <a:xfrm>
            <a:off x="4643334" y="4135145"/>
            <a:ext cx="3406010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capacity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10E3BC8-62EC-4522-8789-BE63BCDC2E03}"/>
              </a:ext>
            </a:extLst>
          </p:cNvPr>
          <p:cNvSpPr/>
          <p:nvPr/>
        </p:nvSpPr>
        <p:spPr>
          <a:xfrm>
            <a:off x="4654916" y="4910800"/>
            <a:ext cx="353844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efficiency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475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45"/>
    </mc:Choice>
    <mc:Fallback xmlns="">
      <p:transition spd="slow" advTm="44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FE291786-9FCF-4043-BD05-CBB43B22C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558" y="3402217"/>
            <a:ext cx="5018201" cy="251291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2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950652"/>
              </p:ext>
            </p:extLst>
          </p:nvPr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E68D355-A88C-4B15-A4D8-722FE042E013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위쪽 4">
            <a:extLst>
              <a:ext uri="{FF2B5EF4-FFF2-40B4-BE49-F238E27FC236}">
                <a16:creationId xmlns:a16="http://schemas.microsoft.com/office/drawing/2014/main" id="{559EB16F-92AA-436F-931D-8561E023A07D}"/>
              </a:ext>
            </a:extLst>
          </p:cNvPr>
          <p:cNvSpPr/>
          <p:nvPr/>
        </p:nvSpPr>
        <p:spPr>
          <a:xfrm>
            <a:off x="5961112" y="2960948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24">
            <a:extLst>
              <a:ext uri="{FF2B5EF4-FFF2-40B4-BE49-F238E27FC236}">
                <a16:creationId xmlns:a16="http://schemas.microsoft.com/office/drawing/2014/main" id="{0881499F-537B-4E92-91AC-6260DB0CD875}"/>
              </a:ext>
            </a:extLst>
          </p:cNvPr>
          <p:cNvSpPr/>
          <p:nvPr/>
        </p:nvSpPr>
        <p:spPr>
          <a:xfrm>
            <a:off x="7569226" y="2963602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E97D909-BF76-45DE-98D7-5E3D3A2BAA28}"/>
              </a:ext>
            </a:extLst>
          </p:cNvPr>
          <p:cNvSpPr/>
          <p:nvPr/>
        </p:nvSpPr>
        <p:spPr>
          <a:xfrm>
            <a:off x="5416176" y="247077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embedding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DAEBE57-14B5-47B3-9090-E66295917DC1}"/>
              </a:ext>
            </a:extLst>
          </p:cNvPr>
          <p:cNvSpPr/>
          <p:nvPr/>
        </p:nvSpPr>
        <p:spPr>
          <a:xfrm>
            <a:off x="7024290" y="248135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training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450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5" grpId="0" animBg="1"/>
      <p:bldP spid="25" grpId="0" animBg="1"/>
      <p:bldP spid="33" grpId="0" animBg="1"/>
      <p:bldP spid="3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974F102E-154B-4734-929F-CFA1EBF3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374" y="996897"/>
            <a:ext cx="5040560" cy="164709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3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/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05AA5DD-0A49-4944-9255-671212767462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6947011-B387-45D6-A11A-35DD8BD51C29}"/>
              </a:ext>
            </a:extLst>
          </p:cNvPr>
          <p:cNvSpPr/>
          <p:nvPr/>
        </p:nvSpPr>
        <p:spPr>
          <a:xfrm>
            <a:off x="5461890" y="2812317"/>
            <a:ext cx="2073794" cy="1008112"/>
          </a:xfrm>
          <a:prstGeom prst="roundRect">
            <a:avLst>
              <a:gd name="adj" fmla="val 1483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Quantum embedding</a:t>
            </a:r>
            <a:b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</a:br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(Pauli feature map)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2C01952-A9D9-4FB6-A8FE-8767D86C6B5D}"/>
              </a:ext>
            </a:extLst>
          </p:cNvPr>
          <p:cNvSpPr/>
          <p:nvPr/>
        </p:nvSpPr>
        <p:spPr>
          <a:xfrm>
            <a:off x="2879206" y="4969498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Machine learning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5401B214-B828-42DA-B7D2-3628DE0710B9}"/>
              </a:ext>
            </a:extLst>
          </p:cNvPr>
          <p:cNvSpPr/>
          <p:nvPr/>
        </p:nvSpPr>
        <p:spPr>
          <a:xfrm rot="8100000">
            <a:off x="4458901" y="4264980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DDCDB23-C2B8-4EE2-8044-78D4D6FE4A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51"/>
          <a:stretch/>
        </p:blipFill>
        <p:spPr>
          <a:xfrm>
            <a:off x="-20488" y="3416856"/>
            <a:ext cx="4859536" cy="167663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DC2F6A1-3EB2-4CFF-99E4-4B114262C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91" y="5120255"/>
            <a:ext cx="4645681" cy="112702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B3132A44-EDA5-4FAE-8372-6F05EB583855}"/>
              </a:ext>
            </a:extLst>
          </p:cNvPr>
          <p:cNvGrpSpPr/>
          <p:nvPr/>
        </p:nvGrpSpPr>
        <p:grpSpPr>
          <a:xfrm>
            <a:off x="5438575" y="3978943"/>
            <a:ext cx="4298062" cy="2865374"/>
            <a:chOff x="5438575" y="3978943"/>
            <a:chExt cx="4298062" cy="286537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7057D71-AB45-4BA8-B4F2-4D173F9C0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575" y="3978943"/>
              <a:ext cx="4298062" cy="2865374"/>
            </a:xfrm>
            <a:prstGeom prst="rect">
              <a:avLst/>
            </a:prstGeom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EFF9AA8A-CAC7-4856-9EA9-C62908AE2CFE}"/>
                </a:ext>
              </a:extLst>
            </p:cNvPr>
            <p:cNvSpPr/>
            <p:nvPr/>
          </p:nvSpPr>
          <p:spPr>
            <a:xfrm>
              <a:off x="7405878" y="4111114"/>
              <a:ext cx="1305896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Test dataset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821740C-5629-49BC-8A59-CFC385A2C13F}"/>
              </a:ext>
            </a:extLst>
          </p:cNvPr>
          <p:cNvGrpSpPr/>
          <p:nvPr/>
        </p:nvGrpSpPr>
        <p:grpSpPr>
          <a:xfrm>
            <a:off x="2759972" y="3978944"/>
            <a:ext cx="4256398" cy="2837600"/>
            <a:chOff x="2759972" y="3978944"/>
            <a:chExt cx="4256398" cy="28376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1DA0D62-63F1-4BE3-BBE8-96FBF8407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9972" y="3978944"/>
              <a:ext cx="4256398" cy="2837600"/>
            </a:xfrm>
            <a:prstGeom prst="rect">
              <a:avLst/>
            </a:prstGeom>
          </p:spPr>
        </p:pic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CC8665E3-2CBD-497A-9D44-C4AD37C76FD3}"/>
                </a:ext>
              </a:extLst>
            </p:cNvPr>
            <p:cNvSpPr/>
            <p:nvPr/>
          </p:nvSpPr>
          <p:spPr>
            <a:xfrm>
              <a:off x="4536033" y="4111114"/>
              <a:ext cx="1454788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Training dataset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9837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655A-C6A7-4F53-94A4-5BB67559D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972969"/>
          </a:xfrm>
        </p:spPr>
        <p:txBody>
          <a:bodyPr>
            <a:norm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Result: Loss plot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4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1" name="바닥글 개체 틀 3">
            <a:extLst>
              <a:ext uri="{FF2B5EF4-FFF2-40B4-BE49-F238E27FC236}">
                <a16:creationId xmlns:a16="http://schemas.microsoft.com/office/drawing/2014/main" id="{7999DD1B-C892-4328-A557-0CE41392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C125B76-68BD-46C3-B26C-E63FB92C7283}"/>
              </a:ext>
            </a:extLst>
          </p:cNvPr>
          <p:cNvSpPr/>
          <p:nvPr/>
        </p:nvSpPr>
        <p:spPr>
          <a:xfrm>
            <a:off x="2777088" y="4549040"/>
            <a:ext cx="4840208" cy="1907360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Cross-validation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Train with more data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Remove features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Early stopping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Regularization</a:t>
            </a:r>
          </a:p>
          <a:p>
            <a:pPr marL="342900" indent="-342900">
              <a:buAutoNum type="arabicPeriod"/>
            </a:pP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Ensembling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</a:endParaRPr>
          </a:p>
          <a:p>
            <a:pPr algn="r"/>
            <a:r>
              <a:rPr lang="en-U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(https://elitedatascience.com/overfitting-in-machine-learning)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793DE92-2B19-4361-A52D-C748103233D7}"/>
              </a:ext>
            </a:extLst>
          </p:cNvPr>
          <p:cNvSpPr/>
          <p:nvPr/>
        </p:nvSpPr>
        <p:spPr>
          <a:xfrm>
            <a:off x="200472" y="4194817"/>
            <a:ext cx="273630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Trebuchet MS" panose="020B0603020202020204" pitchFamily="34" charset="0"/>
              </a:rPr>
              <a:t>How to prevent overfitting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F6C57B-17AA-4274-B5FE-104B9BC4C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56" y="994605"/>
            <a:ext cx="9492018" cy="2921126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CA4CFA1-7D4E-4850-A5B6-1B4DB44FA6F3}"/>
              </a:ext>
            </a:extLst>
          </p:cNvPr>
          <p:cNvSpPr/>
          <p:nvPr/>
        </p:nvSpPr>
        <p:spPr>
          <a:xfrm>
            <a:off x="6321152" y="3897052"/>
            <a:ext cx="2808312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Trebuchet MS" panose="020B0603020202020204" pitchFamily="34" charset="0"/>
              </a:rPr>
              <a:t>Unfortunately, overfitting..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98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4"/>
    </mc:Choice>
    <mc:Fallback xmlns="">
      <p:transition spd="slow" advTm="43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6.4|4.7|3|5.1|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10.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rgbClr val="F4F3D8"/>
        </a:solidFill>
      </a:spPr>
      <a:bodyPr wrap="square" rtlCol="0" anchor="ctr" anchorCtr="0">
        <a:noAutofit/>
      </a:bodyPr>
      <a:lstStyle>
        <a:defPPr algn="l">
          <a:defRPr sz="2400" b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238730F6EEA04EA79A87CFDFA18FBF" ma:contentTypeVersion="10" ma:contentTypeDescription="새 문서를 만듭니다." ma:contentTypeScope="" ma:versionID="c362cf76e213c731a419f445603c2a44">
  <xsd:schema xmlns:xsd="http://www.w3.org/2001/XMLSchema" xmlns:xs="http://www.w3.org/2001/XMLSchema" xmlns:p="http://schemas.microsoft.com/office/2006/metadata/properties" xmlns:ns2="6c5410b3-6ceb-4c96-8782-2d66b4cf53c2" targetNamespace="http://schemas.microsoft.com/office/2006/metadata/properties" ma:root="true" ma:fieldsID="7c82f59eecb0ca8eddcd2796c0343b94" ns2:_="">
    <xsd:import namespace="6c5410b3-6ceb-4c96-8782-2d66b4cf53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410b3-6ceb-4c96-8782-2d66b4cf53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C477E6-48D9-4DC3-A65F-71799658BA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410b3-6ceb-4c96-8782-2d66b4cf53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FD8CF1-C9A4-48FB-943B-8F1DD0106568}">
  <ds:schemaRefs>
    <ds:schemaRef ds:uri="6c5410b3-6ceb-4c96-8782-2d66b4cf53c2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178BD3D-F3EC-4915-A508-3349727BF6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46016</TotalTime>
  <Words>513</Words>
  <Application>Microsoft Office PowerPoint</Application>
  <PresentationFormat>A4 용지(210x297mm)</PresentationFormat>
  <Paragraphs>301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Calibri</vt:lpstr>
      <vt:lpstr>Arial</vt:lpstr>
      <vt:lpstr>Trebuchet MS</vt:lpstr>
      <vt:lpstr>맑은 고딕</vt:lpstr>
      <vt:lpstr>Office Theme</vt:lpstr>
      <vt:lpstr>Hackathon 2021: Rigetti Challenge - Quantum Machine Learning (QML) for COVID-19</vt:lpstr>
      <vt:lpstr>The process of what our team did is..</vt:lpstr>
      <vt:lpstr>The process of what our team did is..</vt:lpstr>
      <vt:lpstr>Result: Loss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June-Koo Rhee</dc:creator>
  <cp:lastModifiedBy>Choi Minjin</cp:lastModifiedBy>
  <cp:revision>702</cp:revision>
  <cp:lastPrinted>2021-05-13T12:55:47Z</cp:lastPrinted>
  <dcterms:created xsi:type="dcterms:W3CDTF">2021-01-18T16:00:40Z</dcterms:created>
  <dcterms:modified xsi:type="dcterms:W3CDTF">2021-07-28T11:31:02Z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0x01010090238730F6EEA04EA79A87CFDFA18FBF</vt:lpwstr>
  </property>
</Properties>
</file>

<file path=docProps/thumbnail.jpeg>
</file>